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5" r:id="rId2"/>
    <p:sldId id="269" r:id="rId3"/>
    <p:sldId id="268" r:id="rId4"/>
    <p:sldId id="275" r:id="rId5"/>
    <p:sldId id="273" r:id="rId6"/>
    <p:sldId id="274" r:id="rId7"/>
    <p:sldId id="271" r:id="rId8"/>
    <p:sldId id="301" r:id="rId9"/>
    <p:sldId id="279" r:id="rId10"/>
    <p:sldId id="294" r:id="rId11"/>
    <p:sldId id="291" r:id="rId12"/>
    <p:sldId id="296" r:id="rId13"/>
    <p:sldId id="297" r:id="rId14"/>
    <p:sldId id="293" r:id="rId15"/>
    <p:sldId id="295" r:id="rId16"/>
    <p:sldId id="299" r:id="rId17"/>
    <p:sldId id="300" r:id="rId18"/>
    <p:sldId id="298" r:id="rId19"/>
    <p:sldId id="270" r:id="rId20"/>
    <p:sldId id="281" r:id="rId21"/>
    <p:sldId id="292" r:id="rId22"/>
    <p:sldId id="266" r:id="rId23"/>
    <p:sldId id="289" r:id="rId24"/>
  </p:sldIdLst>
  <p:sldSz cx="12192000" cy="6858000"/>
  <p:notesSz cx="6858000" cy="9144000"/>
  <p:embeddedFontLst>
    <p:embeddedFont>
      <p:font typeface="Bell MT" panose="02020503060305020303" pitchFamily="18" charset="0"/>
      <p:regular r:id="rId25"/>
      <p:bold r:id="rId26"/>
      <p:italic r:id="rId27"/>
    </p:embeddedFont>
    <p:embeddedFont>
      <p:font typeface="Bodoni MT" panose="02070603080606020203" pitchFamily="18" charset="0"/>
      <p:regular r:id="rId28"/>
      <p:bold r:id="rId29"/>
      <p:italic r:id="rId30"/>
      <p:boldItalic r:id="rId31"/>
    </p:embeddedFont>
    <p:embeddedFont>
      <p:font typeface="Pretendard" panose="02000503000000020004" pitchFamily="50" charset="-127"/>
      <p:regular r:id="rId32"/>
      <p:bold r:id="rId33"/>
    </p:embeddedFont>
    <p:embeddedFont>
      <p:font typeface="Pretendard Black" panose="02000A03000000020004" pitchFamily="50" charset="-127"/>
      <p:bold r:id="rId34"/>
    </p:embeddedFont>
    <p:embeddedFont>
      <p:font typeface="휴먼모음T" panose="02030504000101010101" pitchFamily="18" charset="-127"/>
      <p:regular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F1F9"/>
    <a:srgbClr val="E5E6E8"/>
    <a:srgbClr val="B28659"/>
    <a:srgbClr val="E5D8C9"/>
    <a:srgbClr val="FDC467"/>
    <a:srgbClr val="05264E"/>
    <a:srgbClr val="3F668F"/>
    <a:srgbClr val="4A7ECA"/>
    <a:srgbClr val="E8CFBF"/>
    <a:srgbClr val="FDCCA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B6B7-9287-7501-CDA6-8356E75D1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1D7789-CFE6-22C9-EB44-6E3D7665C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BCA949-B4EE-25C2-426F-595ACA294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007A88-52D3-3EFF-6853-3025E40E3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6BC29-0782-692B-304F-89DC72FBA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681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9D579-00AE-5EB2-F99B-B5118D1A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55C236-4919-F27E-161B-2618B810E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50B109-2960-D7CB-5E6F-57AECDDDF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1F961B-86A3-5132-CCE4-45ED29E16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1260B2-A146-9DBC-FB7C-6F60E73FF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64D54C-F997-D8B8-74D2-AB628B04D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163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8DFA3-D2CC-FBAB-2AE8-7A314CAD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D4F396-6EAC-6880-AA87-59D44962F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D042A8-CF81-6626-654A-EE5786EAC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3A36F7-0E5B-DBD2-EF15-F210CCA6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C8737-238B-D8A9-1420-12802A9D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200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84FF23-7ABB-49BB-D119-51FE28A2E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BDEF98-4A52-6662-C087-4190721C5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659EE8-A640-0457-20DC-92E4B93F7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C4BB77-F193-DE60-5953-7CA99061C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CD83F9-8415-B2E6-F442-879A4C96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287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51A7B-D5FE-E441-1503-91AF076D6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000A57-4BB1-90D7-9A6F-399D5430C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3EAFB6-44BA-E6B2-C394-EB915A575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94A2A9-EF85-F2CE-0E94-15AC95BC5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D47C0A-61DE-4EB3-4C1C-FDA46671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439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154BB-20A3-CAF0-686B-B87A7432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FB4176-3627-D703-6C6F-BF6938C7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68E5FC-7C90-5052-94EC-78ABBF81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6C6064-42CE-B7E9-D268-47E8C8E8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5A491B-103B-2BEB-4AFA-C1149FE1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82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1A283-EE82-2C1A-3DA4-5131DF8D8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9504A-82A1-8D8D-DB0C-A3F6CE009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C1AA47-FE1A-F9B3-105E-E3DE94411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2B48DB-2625-D595-9982-4E277A909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60D0E9-6408-E72F-5A9E-02D559090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63F2CC-AC0B-8AD8-60B2-0C974AAA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799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39A44-D23A-E98F-5492-82E39FEA5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ED3B6F-DAB5-38C5-EAB5-332D1F797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D0471C-09F6-6FBC-00AE-7D7683D53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C3F245-0C6E-5337-99FE-2DB8E13CA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413AE-1364-179C-0373-36D252B32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704AEA-C494-2E03-3B01-73CE7B7F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56CD5B-6725-83FA-35FC-6319E8707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B4BA56-7D94-13F6-4971-F4E916F8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2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46BDB7-52D3-4377-FC5B-806634CA3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58B586-6E44-28D3-3558-CEB38859F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A1FB35-9E80-F6A9-5490-14E8FAF50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A01088-6933-5538-11A5-6BB49279F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162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853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C51DE-5A41-F314-C453-F725B45A9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9DD596-2CCB-3461-E3EE-D89B9E917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9492C6-90F1-1929-CD62-B6132DDA3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041367-1003-D118-3265-9249393BC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068455-54A1-1FAB-47F3-AEEB17574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2310E8-74A8-D020-ECCC-362B07437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206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1D6A35-C29A-91D9-7077-51A94C9D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898BF4-8F32-286F-7AF2-A0029B68C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2434C5-2B47-D752-A204-67601BFAC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7CD8D-5FF8-45F7-B5D9-86A8A4C3B6A4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22951-7931-3231-4230-D2618278F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4E29E1-F9E7-D4A1-6075-B039DA756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683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일렉트릭 블루, 스크린샷, 마조렐 블루, 사각형이(가) 표시된 사진&#10;&#10;자동 생성된 설명">
            <a:extLst>
              <a:ext uri="{FF2B5EF4-FFF2-40B4-BE49-F238E27FC236}">
                <a16:creationId xmlns:a16="http://schemas.microsoft.com/office/drawing/2014/main" id="{7BE6E4B8-7A1C-0C8B-910B-3ADD70DA3E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AA2631-352C-65FE-0219-3B4174D002DE}"/>
              </a:ext>
            </a:extLst>
          </p:cNvPr>
          <p:cNvSpPr txBox="1"/>
          <p:nvPr/>
        </p:nvSpPr>
        <p:spPr>
          <a:xfrm>
            <a:off x="2130865" y="581736"/>
            <a:ext cx="804111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i="0" dirty="0">
                <a:solidFill>
                  <a:srgbClr val="E6EDF3"/>
                </a:solidFill>
                <a:effectLst/>
                <a:latin typeface="+mj-lt"/>
                <a:ea typeface="굴림체" panose="020B0609000101010101" pitchFamily="49" charset="-127"/>
              </a:rPr>
              <a:t>[</a:t>
            </a:r>
            <a:r>
              <a:rPr lang="ko-KR" altLang="en-US" b="1" i="0" dirty="0" err="1">
                <a:solidFill>
                  <a:srgbClr val="E6EDF3"/>
                </a:solidFill>
                <a:effectLst/>
                <a:latin typeface="+mj-lt"/>
                <a:ea typeface="굴림체" panose="020B0609000101010101" pitchFamily="49" charset="-127"/>
              </a:rPr>
              <a:t>디지털컨버전스</a:t>
            </a:r>
            <a:r>
              <a:rPr lang="en-US" altLang="ko-KR" b="1" i="0" dirty="0">
                <a:solidFill>
                  <a:srgbClr val="E6EDF3"/>
                </a:solidFill>
                <a:effectLst/>
                <a:latin typeface="+mj-lt"/>
                <a:ea typeface="굴림체" panose="020B0609000101010101" pitchFamily="49" charset="-127"/>
              </a:rPr>
              <a:t>] </a:t>
            </a:r>
            <a:r>
              <a:rPr lang="ko-KR" altLang="en-US" b="1" i="0" dirty="0">
                <a:solidFill>
                  <a:srgbClr val="E6EDF3"/>
                </a:solidFill>
                <a:effectLst/>
                <a:latin typeface="+mj-lt"/>
                <a:ea typeface="굴림체" panose="020B0609000101010101" pitchFamily="49" charset="-127"/>
              </a:rPr>
              <a:t>자바</a:t>
            </a:r>
            <a:r>
              <a:rPr lang="en-US" altLang="ko-KR" b="1" i="0" dirty="0">
                <a:solidFill>
                  <a:srgbClr val="E6EDF3"/>
                </a:solidFill>
                <a:effectLst/>
                <a:latin typeface="+mj-lt"/>
                <a:ea typeface="굴림체" panose="020B0609000101010101" pitchFamily="49" charset="-127"/>
              </a:rPr>
              <a:t>(JAVA) </a:t>
            </a:r>
            <a:r>
              <a:rPr lang="ko-KR" altLang="en-US" b="1" i="0" dirty="0">
                <a:solidFill>
                  <a:srgbClr val="E6EDF3"/>
                </a:solidFill>
                <a:effectLst/>
                <a:latin typeface="+mj-lt"/>
                <a:ea typeface="굴림체" panose="020B0609000101010101" pitchFamily="49" charset="-127"/>
              </a:rPr>
              <a:t>프로그래밍활용 스프링 웹개발자 취업과정</a:t>
            </a:r>
            <a:r>
              <a:rPr lang="en-US" altLang="ko-KR" b="1" i="0" dirty="0">
                <a:solidFill>
                  <a:srgbClr val="E6EDF3"/>
                </a:solidFill>
                <a:effectLst/>
                <a:latin typeface="+mj-lt"/>
                <a:ea typeface="굴림체" panose="020B0609000101010101" pitchFamily="49" charset="-127"/>
              </a:rPr>
              <a:t>B</a:t>
            </a:r>
            <a:endParaRPr lang="en-US" altLang="ko-KR" b="1" i="0" dirty="0">
              <a:solidFill>
                <a:schemeClr val="bg1"/>
              </a:solidFill>
              <a:effectLst/>
              <a:latin typeface="+mj-lt"/>
              <a:ea typeface="굴림체" panose="020B0609000101010101" pitchFamily="49" charset="-127"/>
            </a:endParaRPr>
          </a:p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Bodoni MT" panose="02070603080606020203" pitchFamily="18" charset="0"/>
              </a:rPr>
              <a:t>Final Project</a:t>
            </a:r>
            <a:endParaRPr lang="ko-KR" altLang="en-US" sz="4400" b="1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7F510F-BC32-45F9-B614-16BEAC07BEC1}"/>
              </a:ext>
            </a:extLst>
          </p:cNvPr>
          <p:cNvSpPr txBox="1"/>
          <p:nvPr/>
        </p:nvSpPr>
        <p:spPr>
          <a:xfrm>
            <a:off x="2346121" y="4590311"/>
            <a:ext cx="7499758" cy="745571"/>
          </a:xfrm>
          <a:prstGeom prst="rect">
            <a:avLst/>
          </a:prstGeom>
          <a:noFill/>
        </p:spPr>
        <p:txBody>
          <a:bodyPr wrap="square" tIns="144000" spcCol="720000" rtlCol="0">
            <a:spAutoFit/>
          </a:bodyPr>
          <a:lstStyle/>
          <a:p>
            <a:pPr algn="ctr"/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이원찬</a:t>
            </a: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우현창</a:t>
            </a: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신혜민</a:t>
            </a: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전필구</a:t>
            </a:r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F13216-1380-49BA-9A0C-41A17505C589}"/>
              </a:ext>
            </a:extLst>
          </p:cNvPr>
          <p:cNvSpPr txBox="1"/>
          <p:nvPr/>
        </p:nvSpPr>
        <p:spPr>
          <a:xfrm>
            <a:off x="2075443" y="1394377"/>
            <a:ext cx="80411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Bell MT" panose="02020503060305020303" pitchFamily="18" charset="0"/>
              </a:rPr>
              <a:t>Goott</a:t>
            </a:r>
            <a:r>
              <a:rPr lang="en-US" altLang="ko-KR" sz="6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Bell MT" panose="02020503060305020303" pitchFamily="18" charset="0"/>
              </a:rPr>
              <a:t> Luxury</a:t>
            </a:r>
            <a:endParaRPr lang="ko-KR" altLang="en-US" sz="6600" b="1" dirty="0">
              <a:solidFill>
                <a:schemeClr val="accent5">
                  <a:lumMod val="40000"/>
                  <a:lumOff val="60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427025-F7D0-41B7-A860-85BC26EB55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996" y="2645731"/>
            <a:ext cx="2174008" cy="217400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A72C17-2884-4314-BDF4-159C67DCDEBB}"/>
              </a:ext>
            </a:extLst>
          </p:cNvPr>
          <p:cNvSpPr txBox="1"/>
          <p:nvPr/>
        </p:nvSpPr>
        <p:spPr>
          <a:xfrm>
            <a:off x="2103154" y="1394377"/>
            <a:ext cx="80411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err="1">
                <a:solidFill>
                  <a:schemeClr val="bg2">
                    <a:lumMod val="50000"/>
                  </a:schemeClr>
                </a:solidFill>
                <a:latin typeface="Bell MT" panose="02020503060305020303" pitchFamily="18" charset="0"/>
              </a:rPr>
              <a:t>Goott</a:t>
            </a:r>
            <a:r>
              <a:rPr lang="en-US" altLang="ko-KR" sz="6600" b="1" dirty="0">
                <a:solidFill>
                  <a:schemeClr val="bg2">
                    <a:lumMod val="50000"/>
                  </a:schemeClr>
                </a:solidFill>
                <a:latin typeface="Bell MT" panose="02020503060305020303" pitchFamily="18" charset="0"/>
              </a:rPr>
              <a:t> Luxury</a:t>
            </a:r>
            <a:endParaRPr lang="ko-KR" altLang="en-US" sz="6600" b="1" dirty="0">
              <a:solidFill>
                <a:schemeClr val="bg2">
                  <a:lumMod val="50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01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659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F1D2ED-008B-4CA8-A606-1C962A959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84" y="1156633"/>
            <a:ext cx="2286000" cy="2514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8E3818-5637-4424-BED2-9BB25742F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084" y="998967"/>
            <a:ext cx="2882128" cy="55392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F48F22C-D3B6-4B15-9C7A-3E354F3E8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0032" y="2090548"/>
            <a:ext cx="3543795" cy="26768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9523545-252A-4F00-8BDE-E2BF7C005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4778" y="1680917"/>
            <a:ext cx="2505425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8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659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89C2B1-5129-49CB-AFA7-0B7A30745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8" y="1741946"/>
            <a:ext cx="6044962" cy="41932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EE5624-998A-4B05-B6A7-39F7FF5F9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288" y="1518407"/>
            <a:ext cx="2332544" cy="31579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8B7C3CC-49EE-4ECF-80AB-7604F6864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594" y="303149"/>
            <a:ext cx="4968990" cy="10662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71A1C20-1359-490A-8AE0-7322992A9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7594" y="4871466"/>
            <a:ext cx="4627190" cy="131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87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659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041BD7-0909-41F2-BA52-6A1F2AAFFE3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908" y="1065678"/>
            <a:ext cx="9522723" cy="472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7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659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13C0E5-4CB0-46C3-B917-07EB9908585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84" y="1375794"/>
            <a:ext cx="8998784" cy="446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285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659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935D7F-6462-4695-90AF-46320DA6DA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63" y="1151265"/>
            <a:ext cx="4920955" cy="48953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BADB9C5-4C4D-4A5D-8F9F-4D1F534442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55140"/>
            <a:ext cx="4919704" cy="499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695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659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C2D4791-BE21-48A3-8F72-F2DA25173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16" y="1423230"/>
            <a:ext cx="5863904" cy="34237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0B5F17C-6C03-4989-B7B9-E1A653389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520" y="1466510"/>
            <a:ext cx="5720942" cy="333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97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659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D241E9-C9A4-4DA2-A2E5-CE1C4530C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919" y="1241570"/>
            <a:ext cx="4700424" cy="46637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65BC05-54B9-42E9-B5C5-957CF3014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029" y="320878"/>
            <a:ext cx="4357428" cy="31081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E8243E7-B59A-432E-8A9A-FFD9CA8A7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2029" y="3406015"/>
            <a:ext cx="4700424" cy="313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3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659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1712DA-4951-47FA-89A8-2D49B4551DF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571" y="1084865"/>
            <a:ext cx="5160975" cy="523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2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659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4E1986-C338-4452-822E-6E3DD6D27B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458" y="436175"/>
            <a:ext cx="5193883" cy="584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1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88451F-90C1-1D78-6DAA-A8A7A59ADE7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7A417F5-7DB5-5C7A-07CA-386BA632EE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9D9150-B446-E90B-CD69-1034691F48AE}"/>
              </a:ext>
            </a:extLst>
          </p:cNvPr>
          <p:cNvSpPr txBox="1"/>
          <p:nvPr/>
        </p:nvSpPr>
        <p:spPr>
          <a:xfrm>
            <a:off x="5593298" y="1014503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0A8AFD-AD83-37E2-4AD3-2F2E202BC710}"/>
              </a:ext>
            </a:extLst>
          </p:cNvPr>
          <p:cNvSpPr txBox="1"/>
          <p:nvPr/>
        </p:nvSpPr>
        <p:spPr>
          <a:xfrm>
            <a:off x="4339750" y="1580452"/>
            <a:ext cx="35125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프로젝트 전략</a:t>
            </a:r>
          </a:p>
        </p:txBody>
      </p:sp>
    </p:spTree>
    <p:extLst>
      <p:ext uri="{BB962C8B-B14F-4D97-AF65-F5344CB8AC3E}">
        <p14:creationId xmlns:p14="http://schemas.microsoft.com/office/powerpoint/2010/main" val="18356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6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2" y="390293"/>
            <a:ext cx="6634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68712" y="613318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048B0A-3890-ED38-C9F4-F6EF9B447F3D}"/>
              </a:ext>
            </a:extLst>
          </p:cNvPr>
          <p:cNvSpPr txBox="1"/>
          <p:nvPr/>
        </p:nvSpPr>
        <p:spPr>
          <a:xfrm>
            <a:off x="1323278" y="674875"/>
            <a:ext cx="1745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table of contents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CF543F-9FD1-1267-8C8C-BDBA915270E5}"/>
              </a:ext>
            </a:extLst>
          </p:cNvPr>
          <p:cNvSpPr txBox="1"/>
          <p:nvPr/>
        </p:nvSpPr>
        <p:spPr>
          <a:xfrm>
            <a:off x="1405053" y="1851102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3FF2D-9766-BDB2-C8F6-75A8D7FDBCAA}"/>
              </a:ext>
            </a:extLst>
          </p:cNvPr>
          <p:cNvSpPr txBox="1"/>
          <p:nvPr/>
        </p:nvSpPr>
        <p:spPr>
          <a:xfrm>
            <a:off x="2740333" y="1897268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</a:t>
            </a:r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43283-2121-4A86-1A61-65FB81456B97}"/>
              </a:ext>
            </a:extLst>
          </p:cNvPr>
          <p:cNvSpPr txBox="1"/>
          <p:nvPr/>
        </p:nvSpPr>
        <p:spPr>
          <a:xfrm>
            <a:off x="1405053" y="2986293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B0A293-337D-3A25-5995-1EEFDE05CBA6}"/>
              </a:ext>
            </a:extLst>
          </p:cNvPr>
          <p:cNvSpPr txBox="1"/>
          <p:nvPr/>
        </p:nvSpPr>
        <p:spPr>
          <a:xfrm>
            <a:off x="2740333" y="3032459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시연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FCD578-DE6D-7383-325C-08BF2EC0BF2B}"/>
              </a:ext>
            </a:extLst>
          </p:cNvPr>
          <p:cNvSpPr txBox="1"/>
          <p:nvPr/>
        </p:nvSpPr>
        <p:spPr>
          <a:xfrm>
            <a:off x="1405053" y="4121484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D1E673-907A-A2DE-A558-ED65B0F00F35}"/>
              </a:ext>
            </a:extLst>
          </p:cNvPr>
          <p:cNvSpPr txBox="1"/>
          <p:nvPr/>
        </p:nvSpPr>
        <p:spPr>
          <a:xfrm>
            <a:off x="2740333" y="4167650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전략</a:t>
            </a:r>
            <a:endParaRPr lang="ko-KR" altLang="en-US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A18E74-CD70-3687-6618-24F77FD9A450}"/>
              </a:ext>
            </a:extLst>
          </p:cNvPr>
          <p:cNvSpPr txBox="1"/>
          <p:nvPr/>
        </p:nvSpPr>
        <p:spPr>
          <a:xfrm>
            <a:off x="1405053" y="5256675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9EF877-55E1-193D-A558-E0C805A954CE}"/>
              </a:ext>
            </a:extLst>
          </p:cNvPr>
          <p:cNvSpPr txBox="1"/>
          <p:nvPr/>
        </p:nvSpPr>
        <p:spPr>
          <a:xfrm>
            <a:off x="2740333" y="530284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 &amp; A</a:t>
            </a:r>
            <a:endParaRPr lang="ko-KR" altLang="en-US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21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4281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Github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-Flow </a:t>
            </a:r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브랜치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전략</a:t>
            </a:r>
          </a:p>
        </p:txBody>
      </p:sp>
      <p:pic>
        <p:nvPicPr>
          <p:cNvPr id="1026" name="Picture 2" descr="GITHUB-FLOW 전략">
            <a:extLst>
              <a:ext uri="{FF2B5EF4-FFF2-40B4-BE49-F238E27FC236}">
                <a16:creationId xmlns:a16="http://schemas.microsoft.com/office/drawing/2014/main" id="{EBF03BC3-A133-4859-97C1-1C4806BE5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974" y="970634"/>
            <a:ext cx="6534052" cy="366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F889C95-4858-4D81-A3E1-CFD368069A5B}"/>
              </a:ext>
            </a:extLst>
          </p:cNvPr>
          <p:cNvSpPr txBox="1"/>
          <p:nvPr/>
        </p:nvSpPr>
        <p:spPr>
          <a:xfrm>
            <a:off x="1915846" y="4880604"/>
            <a:ext cx="83603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사유</a:t>
            </a:r>
            <a:endParaRPr lang="en-US" altLang="ko-KR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altLang="ko-KR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Git-Flow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방식은 좋은 방식이지만 </a:t>
            </a:r>
            <a:r>
              <a:rPr lang="en-US" altLang="ko-KR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Github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에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사용하기에는 너무 복잡하여 더 단순한 규칙이 필요했음</a:t>
            </a:r>
            <a:endParaRPr lang="en-US" altLang="ko-KR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57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1991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To-Do List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890891-B088-4D9D-8CFA-EEE536C7B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13" y="1146270"/>
            <a:ext cx="9772774" cy="456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9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텍스트, 노트북이(가) 표시된 사진&#10;&#10;자동 생성된 설명">
            <a:extLst>
              <a:ext uri="{FF2B5EF4-FFF2-40B4-BE49-F238E27FC236}">
                <a16:creationId xmlns:a16="http://schemas.microsoft.com/office/drawing/2014/main" id="{497AF256-AFB9-657A-1508-0DB1A79CF8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D9D6E2-DD50-58BE-91E8-108BAC31359B}"/>
              </a:ext>
            </a:extLst>
          </p:cNvPr>
          <p:cNvSpPr txBox="1"/>
          <p:nvPr/>
        </p:nvSpPr>
        <p:spPr>
          <a:xfrm>
            <a:off x="602165" y="836341"/>
            <a:ext cx="23151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Question</a:t>
            </a:r>
            <a:endParaRPr lang="ko-KR" altLang="en-US" sz="4400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557FA4F-1996-1746-BB89-A3FB7F84960D}"/>
              </a:ext>
            </a:extLst>
          </p:cNvPr>
          <p:cNvCxnSpPr>
            <a:cxnSpLocks/>
          </p:cNvCxnSpPr>
          <p:nvPr/>
        </p:nvCxnSpPr>
        <p:spPr>
          <a:xfrm>
            <a:off x="694237" y="1605782"/>
            <a:ext cx="2149631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BB77A73-0084-473C-9878-170853F833BF}"/>
              </a:ext>
            </a:extLst>
          </p:cNvPr>
          <p:cNvSpPr txBox="1"/>
          <p:nvPr/>
        </p:nvSpPr>
        <p:spPr>
          <a:xfrm>
            <a:off x="1314440" y="507509"/>
            <a:ext cx="909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Part 4</a:t>
            </a:r>
            <a:endParaRPr lang="ko-KR" altLang="en-US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89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4FEA01-4083-F9DF-9CC6-2D89665F9A22}"/>
              </a:ext>
            </a:extLst>
          </p:cNvPr>
          <p:cNvSpPr txBox="1"/>
          <p:nvPr/>
        </p:nvSpPr>
        <p:spPr>
          <a:xfrm>
            <a:off x="1739390" y="2956521"/>
            <a:ext cx="87132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b="1" spc="600" dirty="0">
                <a:solidFill>
                  <a:schemeClr val="bg1"/>
                </a:solidFill>
              </a:rPr>
              <a:t>https://github.com/getchan0119/Goott-Final</a:t>
            </a:r>
            <a:endParaRPr lang="ko-KR" altLang="en-US" sz="2200" b="1" spc="6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95AA5-91AD-A09E-DDE5-29BD2D76A01D}"/>
              </a:ext>
            </a:extLst>
          </p:cNvPr>
          <p:cNvSpPr txBox="1"/>
          <p:nvPr/>
        </p:nvSpPr>
        <p:spPr>
          <a:xfrm>
            <a:off x="5485099" y="3562925"/>
            <a:ext cx="12218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err="1">
                <a:solidFill>
                  <a:schemeClr val="bg1"/>
                </a:solidFill>
              </a:rPr>
              <a:t>Goott</a:t>
            </a:r>
            <a:r>
              <a:rPr lang="en-US" altLang="ko-KR" sz="1600" dirty="0">
                <a:solidFill>
                  <a:schemeClr val="bg1"/>
                </a:solidFill>
              </a:rPr>
              <a:t>-Final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4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7ADFA4BD-E57A-2B06-8A5F-55D8B28235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B9F250-F66D-AB0D-E27D-6338806D5D2B}"/>
              </a:ext>
            </a:extLst>
          </p:cNvPr>
          <p:cNvSpPr txBox="1"/>
          <p:nvPr/>
        </p:nvSpPr>
        <p:spPr>
          <a:xfrm>
            <a:off x="5616541" y="1098393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1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F1AF2-BD8F-FF7A-350F-9429F4EB3DCC}"/>
              </a:ext>
            </a:extLst>
          </p:cNvPr>
          <p:cNvSpPr txBox="1"/>
          <p:nvPr/>
        </p:nvSpPr>
        <p:spPr>
          <a:xfrm>
            <a:off x="4339749" y="1672731"/>
            <a:ext cx="35125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프로젝트 소개</a:t>
            </a:r>
          </a:p>
        </p:txBody>
      </p:sp>
    </p:spTree>
    <p:extLst>
      <p:ext uri="{BB962C8B-B14F-4D97-AF65-F5344CB8AC3E}">
        <p14:creationId xmlns:p14="http://schemas.microsoft.com/office/powerpoint/2010/main" val="27433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2659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소개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F7354FE-E59F-4E4C-B7D5-6F40AE2A5C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00" y="2159169"/>
            <a:ext cx="2174008" cy="217400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799E806-0A1E-4043-A6F0-0BC070E7FB67}"/>
              </a:ext>
            </a:extLst>
          </p:cNvPr>
          <p:cNvSpPr txBox="1"/>
          <p:nvPr/>
        </p:nvSpPr>
        <p:spPr>
          <a:xfrm>
            <a:off x="3317167" y="1566952"/>
            <a:ext cx="8360307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Goott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Luxury</a:t>
            </a:r>
          </a:p>
          <a:p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구트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럭셔리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명품 판매 쇼핑몰 서비스 구현</a:t>
            </a:r>
            <a:endParaRPr lang="en-US" altLang="ko-KR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1600" b="1" spc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구트</a:t>
            </a:r>
            <a:r>
              <a:rPr lang="ko-KR" altLang="en-US" sz="1600" b="1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b="1" spc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럭셔리는</a:t>
            </a:r>
            <a:r>
              <a:rPr lang="ko-KR" altLang="en-US" sz="1600" b="1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파이널 프로젝트에서 쇼핑몰 구현을 하고자</a:t>
            </a:r>
            <a:endParaRPr lang="en-US" altLang="ko-KR" sz="1600" b="1" spc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b="1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하였습니다</a:t>
            </a:r>
            <a:r>
              <a:rPr lang="en-US" altLang="ko-KR" sz="1600" b="1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1600" b="1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기초적인 쇼핑몰 구현 후 각 팀원 별 </a:t>
            </a:r>
            <a:r>
              <a:rPr lang="en-US" altLang="ko-KR" sz="1600" b="1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API</a:t>
            </a:r>
            <a:r>
              <a:rPr lang="ko-KR" altLang="en-US" sz="1600" b="1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</a:t>
            </a:r>
            <a:endParaRPr lang="en-US" altLang="ko-KR" sz="1600" b="1" spc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b="1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추가로 적용하는 것을 목표로 잡았습니다</a:t>
            </a:r>
            <a:r>
              <a:rPr lang="en-US" altLang="ko-KR" sz="1600" b="1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endParaRPr lang="en-US" altLang="ko-KR" sz="1600" b="1" spc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b="1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홈페이지에 환율</a:t>
            </a:r>
            <a:r>
              <a:rPr lang="en-US" altLang="ko-KR" sz="1600" b="1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600" b="1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기온</a:t>
            </a:r>
            <a:r>
              <a:rPr lang="en-US" altLang="ko-KR" sz="1600" b="1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600" b="1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지도</a:t>
            </a:r>
            <a:r>
              <a:rPr lang="en-US" altLang="ko-KR" sz="1600" b="1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600" b="1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결제</a:t>
            </a:r>
            <a:r>
              <a:rPr lang="en-US" altLang="ko-KR" sz="1600" b="1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600" b="1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보안 등 </a:t>
            </a:r>
            <a:r>
              <a:rPr lang="en-US" altLang="ko-KR" sz="1600" b="1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API</a:t>
            </a:r>
            <a:r>
              <a:rPr lang="ko-KR" altLang="en-US" sz="1600" b="1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가</a:t>
            </a:r>
            <a:endParaRPr lang="en-US" altLang="ko-KR" sz="1600" b="1" spc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b="1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사용되어 </a:t>
            </a:r>
            <a:r>
              <a:rPr lang="ko-KR" altLang="en-US" sz="1600" b="1" spc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스프링부트의</a:t>
            </a:r>
            <a:r>
              <a:rPr lang="ko-KR" altLang="en-US" sz="1600" b="1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경험과 함께 다양한 경험을</a:t>
            </a:r>
            <a:endParaRPr lang="en-US" altLang="ko-KR" sz="1600" b="1" spc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b="1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할 수 있는 기회가 되었습니다</a:t>
            </a:r>
            <a:r>
              <a:rPr lang="en-US" altLang="ko-KR" sz="1600" b="1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endParaRPr lang="en-US" altLang="ko-KR" sz="1600" b="1" spc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b="1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또한 프로젝트 참여에 규약을 작성하고 적용하여</a:t>
            </a:r>
            <a:endParaRPr lang="en-US" altLang="ko-KR" sz="1600" b="1" spc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600" b="1" spc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Github</a:t>
            </a:r>
            <a:r>
              <a:rPr lang="en-US" altLang="ko-KR" sz="1600" b="1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-Flow </a:t>
            </a:r>
            <a:r>
              <a:rPr lang="ko-KR" altLang="en-US" sz="1600" b="1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전략</a:t>
            </a:r>
            <a:r>
              <a:rPr lang="en-US" altLang="ko-KR" sz="1600" b="1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To-Do </a:t>
            </a:r>
            <a:r>
              <a:rPr lang="ko-KR" altLang="en-US" sz="1600" b="1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리스트 작성 등 </a:t>
            </a:r>
            <a:endParaRPr lang="en-US" altLang="ko-KR" sz="1600" b="1" spc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b="1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규약을 지키는 것으로 협업에 최적화할 수 있도록 하였습니다</a:t>
            </a:r>
            <a:r>
              <a:rPr lang="en-US" altLang="ko-KR" sz="1600" b="1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420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2659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팀원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1923194" y="1645357"/>
            <a:ext cx="1712430" cy="27006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GO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1923195" y="4715797"/>
            <a:ext cx="171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이원찬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1923194" y="4500382"/>
            <a:ext cx="171243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07A09F3-447D-4384-B9A6-103D83DC98A1}"/>
              </a:ext>
            </a:extLst>
          </p:cNvPr>
          <p:cNvSpPr/>
          <p:nvPr/>
        </p:nvSpPr>
        <p:spPr>
          <a:xfrm>
            <a:off x="4055771" y="1645357"/>
            <a:ext cx="1712430" cy="27006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OVER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9EFA5CF-EC72-49A8-BA12-E3DC9CE9A2DC}"/>
              </a:ext>
            </a:extLst>
          </p:cNvPr>
          <p:cNvSpPr txBox="1"/>
          <p:nvPr/>
        </p:nvSpPr>
        <p:spPr>
          <a:xfrm>
            <a:off x="4055770" y="4715797"/>
            <a:ext cx="171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우현창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3279A2B-D074-481D-89CE-133057893BB1}"/>
              </a:ext>
            </a:extLst>
          </p:cNvPr>
          <p:cNvCxnSpPr>
            <a:cxnSpLocks/>
          </p:cNvCxnSpPr>
          <p:nvPr/>
        </p:nvCxnSpPr>
        <p:spPr>
          <a:xfrm>
            <a:off x="4055769" y="4500382"/>
            <a:ext cx="171243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579803A-9A53-4FA7-989D-BBC0F2E64C86}"/>
              </a:ext>
            </a:extLst>
          </p:cNvPr>
          <p:cNvSpPr/>
          <p:nvPr/>
        </p:nvSpPr>
        <p:spPr>
          <a:xfrm>
            <a:off x="6188346" y="1645357"/>
            <a:ext cx="1712430" cy="27006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THE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8474DE-787B-46C2-96AD-C9BC19C2EF17}"/>
              </a:ext>
            </a:extLst>
          </p:cNvPr>
          <p:cNvSpPr txBox="1"/>
          <p:nvPr/>
        </p:nvSpPr>
        <p:spPr>
          <a:xfrm>
            <a:off x="6188344" y="4715797"/>
            <a:ext cx="171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신혜민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695155C-EA39-41CC-AF49-FE6713A2FA51}"/>
              </a:ext>
            </a:extLst>
          </p:cNvPr>
          <p:cNvCxnSpPr>
            <a:cxnSpLocks/>
          </p:cNvCxnSpPr>
          <p:nvPr/>
        </p:nvCxnSpPr>
        <p:spPr>
          <a:xfrm>
            <a:off x="6188343" y="4500382"/>
            <a:ext cx="171243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53E202A-BA3C-49A9-8ED0-C141900191B9}"/>
              </a:ext>
            </a:extLst>
          </p:cNvPr>
          <p:cNvSpPr/>
          <p:nvPr/>
        </p:nvSpPr>
        <p:spPr>
          <a:xfrm>
            <a:off x="8320917" y="1645357"/>
            <a:ext cx="1712430" cy="27006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TOP</a:t>
            </a:r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5CBF576-17B5-4921-9BA2-ACF2E74DEAFB}"/>
              </a:ext>
            </a:extLst>
          </p:cNvPr>
          <p:cNvSpPr txBox="1"/>
          <p:nvPr/>
        </p:nvSpPr>
        <p:spPr>
          <a:xfrm>
            <a:off x="8320915" y="4715797"/>
            <a:ext cx="171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전필구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826C3A5-B3D9-478E-97AE-D116891284EC}"/>
              </a:ext>
            </a:extLst>
          </p:cNvPr>
          <p:cNvCxnSpPr>
            <a:cxnSpLocks/>
          </p:cNvCxnSpPr>
          <p:nvPr/>
        </p:nvCxnSpPr>
        <p:spPr>
          <a:xfrm>
            <a:off x="8320914" y="4500382"/>
            <a:ext cx="171243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04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20A30528-29A4-B053-47E5-4D6753CBBE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520668"/>
              </p:ext>
            </p:extLst>
          </p:nvPr>
        </p:nvGraphicFramePr>
        <p:xfrm>
          <a:off x="1048624" y="1090239"/>
          <a:ext cx="9689284" cy="467752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246539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2491531">
                  <a:extLst>
                    <a:ext uri="{9D8B030D-6E8A-4147-A177-3AD203B41FA5}">
                      <a16:colId xmlns:a16="http://schemas.microsoft.com/office/drawing/2014/main" val="2146439200"/>
                    </a:ext>
                  </a:extLst>
                </a:gridCol>
                <a:gridCol w="3951214">
                  <a:extLst>
                    <a:ext uri="{9D8B030D-6E8A-4147-A177-3AD203B41FA5}">
                      <a16:colId xmlns:a16="http://schemas.microsoft.com/office/drawing/2014/main" val="3004650181"/>
                    </a:ext>
                  </a:extLst>
                </a:gridCol>
              </a:tblGrid>
              <a:tr h="7795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유형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특징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버전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7795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Intellij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통합 개발 프로그램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2023.3.1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  <a:tr h="7795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JAVA / Spring-Boot / Gradle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개발 환경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17 / 3.2.1 / 8.5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162346459"/>
                  </a:ext>
                </a:extLst>
              </a:tr>
              <a:tr h="7795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Github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/ Git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버전  관리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159987343"/>
                  </a:ext>
                </a:extLst>
              </a:tr>
              <a:tr h="7795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Bootstrap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프론트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엔드 프레임워크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5.3.1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642089612"/>
                  </a:ext>
                </a:extLst>
              </a:tr>
              <a:tr h="7795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Mysql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데이터베이스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8.0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334315953"/>
                  </a:ext>
                </a:extLst>
              </a:tr>
            </a:tbl>
          </a:graphicData>
        </a:graphic>
      </p:graphicFrame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F1CB8A8-1FB0-9875-E228-7C51D00D53CD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05BDE4-B9D5-3517-68BC-C47933D9B546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13CF9F-BE9A-616D-70BD-C54FC08A736F}"/>
              </a:ext>
            </a:extLst>
          </p:cNvPr>
          <p:cNvSpPr txBox="1"/>
          <p:nvPr/>
        </p:nvSpPr>
        <p:spPr>
          <a:xfrm>
            <a:off x="1763806" y="436175"/>
            <a:ext cx="51171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사용 기술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&amp;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프로그램</a:t>
            </a:r>
          </a:p>
        </p:txBody>
      </p:sp>
    </p:spTree>
    <p:extLst>
      <p:ext uri="{BB962C8B-B14F-4D97-AF65-F5344CB8AC3E}">
        <p14:creationId xmlns:p14="http://schemas.microsoft.com/office/powerpoint/2010/main" val="276985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그래픽, 포스터이(가) 표시된 사진&#10;&#10;자동 생성된 설명">
            <a:extLst>
              <a:ext uri="{FF2B5EF4-FFF2-40B4-BE49-F238E27FC236}">
                <a16:creationId xmlns:a16="http://schemas.microsoft.com/office/drawing/2014/main" id="{1F30EFCE-6676-5936-2E15-75F7EBAB78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D661985-C354-FEF0-4511-F51619C20EB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27B1E0-A31D-D9E3-7FF6-A1FCBAAF597D}"/>
              </a:ext>
            </a:extLst>
          </p:cNvPr>
          <p:cNvGrpSpPr/>
          <p:nvPr/>
        </p:nvGrpSpPr>
        <p:grpSpPr>
          <a:xfrm>
            <a:off x="4339748" y="4510666"/>
            <a:ext cx="3512500" cy="1404499"/>
            <a:chOff x="4339748" y="1098393"/>
            <a:chExt cx="3512500" cy="14044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4F03CB4-ED7C-9AAA-FC89-594C06D0F323}"/>
                </a:ext>
              </a:extLst>
            </p:cNvPr>
            <p:cNvSpPr txBox="1"/>
            <p:nvPr/>
          </p:nvSpPr>
          <p:spPr>
            <a:xfrm>
              <a:off x="5587687" y="1098393"/>
              <a:ext cx="10166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</a:rPr>
                <a:t>Part 2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C6D611-0D22-015E-0AD1-E2398FD98E6E}"/>
                </a:ext>
              </a:extLst>
            </p:cNvPr>
            <p:cNvSpPr txBox="1"/>
            <p:nvPr/>
          </p:nvSpPr>
          <p:spPr>
            <a:xfrm>
              <a:off x="4339748" y="1671895"/>
              <a:ext cx="35125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b="1" dirty="0">
                  <a:solidFill>
                    <a:schemeClr val="bg1"/>
                  </a:solidFill>
                  <a:latin typeface="+mj-ea"/>
                  <a:ea typeface="+mj-ea"/>
                </a:rPr>
                <a:t>프로젝트 시연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430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659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10757A-E0C1-4F87-8D3A-D541A316CB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657" y="790119"/>
            <a:ext cx="3932319" cy="59184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F87157-1649-4196-B269-0C0CA3185EF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5976" y="862775"/>
            <a:ext cx="4165354" cy="584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33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659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B3F147-2AFC-4A18-97F2-0E7D2FA09CF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389" y="419100"/>
            <a:ext cx="5305520" cy="589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54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8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5264E"/>
      </a:accent1>
      <a:accent2>
        <a:srgbClr val="3F668F"/>
      </a:accent2>
      <a:accent3>
        <a:srgbClr val="4A7ECA"/>
      </a:accent3>
      <a:accent4>
        <a:srgbClr val="B28659"/>
      </a:accent4>
      <a:accent5>
        <a:srgbClr val="FDC467"/>
      </a:accent5>
      <a:accent6>
        <a:srgbClr val="E5D8C9"/>
      </a:accent6>
      <a:hlink>
        <a:srgbClr val="262626"/>
      </a:hlink>
      <a:folHlink>
        <a:srgbClr val="262626"/>
      </a:folHlink>
    </a:clrScheme>
    <a:fontScheme name="Pretendard_BLACK_M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</TotalTime>
  <Words>284</Words>
  <Application>Microsoft Office PowerPoint</Application>
  <PresentationFormat>와이드스크린</PresentationFormat>
  <Paragraphs>100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휴먼모음T</vt:lpstr>
      <vt:lpstr>Arial</vt:lpstr>
      <vt:lpstr>Bell MT</vt:lpstr>
      <vt:lpstr>Pretendard Black</vt:lpstr>
      <vt:lpstr>Bodoni MT</vt:lpstr>
      <vt:lpstr>Pretendard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goott2</cp:lastModifiedBy>
  <cp:revision>39</cp:revision>
  <dcterms:created xsi:type="dcterms:W3CDTF">2023-04-24T02:25:46Z</dcterms:created>
  <dcterms:modified xsi:type="dcterms:W3CDTF">2024-01-17T02:25:41Z</dcterms:modified>
</cp:coreProperties>
</file>